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8"/>
  </p:notesMasterIdLst>
  <p:sldIdLst>
    <p:sldId id="256" r:id="rId2"/>
    <p:sldId id="257" r:id="rId3"/>
    <p:sldId id="258" r:id="rId4"/>
    <p:sldId id="259" r:id="rId5"/>
    <p:sldId id="260" r:id="rId6"/>
    <p:sldId id="261" r:id="rId7"/>
  </p:sldIdLst>
  <p:sldSz cx="9144000" cy="5143500" type="screen16x9"/>
  <p:notesSz cx="6858000" cy="9144000"/>
  <p:embeddedFontLst>
    <p:embeddedFont>
      <p:font typeface="Roboto" panose="020B0604020202020204"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ugene Cho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86"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commentAuthors" Target="commentAuthor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un.org/development/desa/indigenouspeoples/unpfii-sessions-2/newmembers.html"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claimingpower.com/ancestors-with-facial-beauty/" TargetMode="External"/><Relationship Id="rId5" Type="http://schemas.openxmlformats.org/officeDocument/2006/relationships/hyperlink" Target="https://www.pinterest.com/pin/543739354983401362/" TargetMode="External"/><Relationship Id="rId4" Type="http://schemas.openxmlformats.org/officeDocument/2006/relationships/hyperlink" Target="https://www.economist.com/news/americas/21724386-governments-intentions-are-good-righting-historic-wrong-will-take-sustained"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rtl="0">
              <a:lnSpc>
                <a:spcPct val="115000"/>
              </a:lnSpc>
              <a:spcBef>
                <a:spcPts val="0"/>
              </a:spcBef>
              <a:spcAft>
                <a:spcPts val="0"/>
              </a:spcAft>
              <a:buClr>
                <a:schemeClr val="dk2"/>
              </a:buClr>
              <a:buSzPts val="1800"/>
              <a:buChar char="●"/>
            </a:pPr>
            <a:r>
              <a:rPr lang="en" sz="1800">
                <a:solidFill>
                  <a:schemeClr val="dk2"/>
                </a:solidFill>
              </a:rPr>
              <a:t>On February 8, 2018, the Government of Canada introduced Bill C-69 to reform the federal environmental impact assessment process. The proposed legislation provides the most significant illustration to date of how the federal government intends to meet its commitment to implement the United Nations Declaration on the Rights of Indigenous Peoples (UNDRIP).</a:t>
            </a:r>
            <a:endParaRPr sz="1800">
              <a:solidFill>
                <a:schemeClr val="dk2"/>
              </a:solidFill>
            </a:endParaRPr>
          </a:p>
          <a:p>
            <a:pPr marL="457200" lvl="0" indent="-342900" rtl="0">
              <a:lnSpc>
                <a:spcPct val="115000"/>
              </a:lnSpc>
              <a:spcBef>
                <a:spcPts val="0"/>
              </a:spcBef>
              <a:spcAft>
                <a:spcPts val="0"/>
              </a:spcAft>
              <a:buClr>
                <a:schemeClr val="dk2"/>
              </a:buClr>
              <a:buSzPts val="1800"/>
              <a:buChar char="●"/>
            </a:pPr>
            <a:r>
              <a:rPr lang="en" sz="1800">
                <a:solidFill>
                  <a:schemeClr val="dk2"/>
                </a:solidFill>
              </a:rPr>
              <a:t>On 3 December 2017, eight tribal members were killed by government forces for resisting logging and coffee farming on their ancestral lands in the Lake Sebu area. This is only the most recent example of private industry being favoured over local communities.</a:t>
            </a:r>
            <a:endParaRPr sz="1800">
              <a:solidFill>
                <a:schemeClr val="dk2"/>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u="sng">
                <a:solidFill>
                  <a:schemeClr val="hlink"/>
                </a:solidFill>
                <a:hlinkClick r:id="rId3"/>
              </a:rPr>
              <a:t>https://www.un.org/development/desa/indigenouspeoples/unpfii-sessions-2/newmembers.html</a:t>
            </a:r>
            <a:r>
              <a:rPr lang="en"/>
              <a:t> </a:t>
            </a:r>
            <a:endParaRPr/>
          </a:p>
          <a:p>
            <a:pPr marL="0" lvl="0" indent="0">
              <a:spcBef>
                <a:spcPts val="0"/>
              </a:spcBef>
              <a:spcAft>
                <a:spcPts val="0"/>
              </a:spcAft>
              <a:buNone/>
            </a:pPr>
            <a:endParaRPr/>
          </a:p>
          <a:p>
            <a:pPr marL="0" lvl="0" indent="0">
              <a:spcBef>
                <a:spcPts val="0"/>
              </a:spcBef>
              <a:spcAft>
                <a:spcPts val="0"/>
              </a:spcAft>
              <a:buNone/>
            </a:pPr>
            <a:r>
              <a:rPr lang="en" u="sng">
                <a:solidFill>
                  <a:schemeClr val="hlink"/>
                </a:solidFill>
                <a:hlinkClick r:id="rId4"/>
              </a:rPr>
              <a:t>https://www.economist.com/news/americas/21724386-governments-intentions-are-good-righting-historic-wrong-will-take-sustained</a:t>
            </a:r>
            <a:endParaRPr/>
          </a:p>
          <a:p>
            <a:pPr marL="0" lvl="0" indent="0">
              <a:spcBef>
                <a:spcPts val="0"/>
              </a:spcBef>
              <a:spcAft>
                <a:spcPts val="0"/>
              </a:spcAft>
              <a:buNone/>
            </a:pPr>
            <a:endParaRPr/>
          </a:p>
          <a:p>
            <a:pPr marL="0" lvl="0" indent="0">
              <a:spcBef>
                <a:spcPts val="0"/>
              </a:spcBef>
              <a:spcAft>
                <a:spcPts val="0"/>
              </a:spcAft>
              <a:buNone/>
            </a:pPr>
            <a:r>
              <a:rPr lang="en" u="sng">
                <a:solidFill>
                  <a:schemeClr val="hlink"/>
                </a:solidFill>
                <a:hlinkClick r:id="rId5"/>
              </a:rPr>
              <a:t>https://www.pinterest.com/pin/543739354983401362/</a:t>
            </a:r>
            <a:endParaRPr/>
          </a:p>
          <a:p>
            <a:pPr marL="0" lvl="0" indent="0">
              <a:spcBef>
                <a:spcPts val="0"/>
              </a:spcBef>
              <a:spcAft>
                <a:spcPts val="0"/>
              </a:spcAft>
              <a:buNone/>
            </a:pPr>
            <a:endParaRPr/>
          </a:p>
          <a:p>
            <a:pPr marL="0" lvl="0" indent="0">
              <a:spcBef>
                <a:spcPts val="0"/>
              </a:spcBef>
              <a:spcAft>
                <a:spcPts val="0"/>
              </a:spcAft>
              <a:buNone/>
            </a:pPr>
            <a:r>
              <a:rPr lang="en" u="sng">
                <a:solidFill>
                  <a:schemeClr val="hlink"/>
                </a:solidFill>
                <a:hlinkClick r:id="rId6"/>
              </a:rPr>
              <a:t>http://claimingpower.com/ancestors-with-facial-beauty/</a:t>
            </a:r>
            <a:r>
              <a:rPr lang="en"/>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https://www.unenvironment.org/news-and-stories/story/us-land-life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canadians.org/blog/trudeaus-legislative-framework-indigenous-rights-should-begin-rethink-bill-c-69"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www.un.org/development/desa/indigenouspeoples/unpfii-sessions-2/newmember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solidFill>
                  <a:srgbClr val="FFFFFF"/>
                </a:solidFill>
              </a:rPr>
              <a:t>Report Update</a:t>
            </a:r>
            <a:endParaRPr>
              <a:solidFill>
                <a:srgbClr val="FFFFFF"/>
              </a:solidFill>
            </a:endParaRPr>
          </a:p>
        </p:txBody>
      </p:sp>
      <p:sp>
        <p:nvSpPr>
          <p:cNvPr id="55" name="Shape 5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FFFFFF"/>
                </a:solidFill>
              </a:rPr>
              <a:t>By Hermes, Eugene and Derek </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Updates on the topic</a:t>
            </a:r>
            <a:endParaRPr/>
          </a:p>
        </p:txBody>
      </p:sp>
      <p:sp>
        <p:nvSpPr>
          <p:cNvPr id="61" name="Shape 61"/>
          <p:cNvSpPr txBox="1">
            <a:spLocks noGrp="1"/>
          </p:cNvSpPr>
          <p:nvPr>
            <p:ph type="body" idx="1"/>
          </p:nvPr>
        </p:nvSpPr>
        <p:spPr>
          <a:xfrm>
            <a:off x="311700" y="1152475"/>
            <a:ext cx="3991200" cy="34164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SzPts val="1800"/>
              <a:buChar char="●"/>
            </a:pPr>
            <a:r>
              <a:rPr lang="en"/>
              <a:t> Government of Canada introduced Bill C-69 (February 8, 2018)</a:t>
            </a:r>
            <a:endParaRPr/>
          </a:p>
          <a:p>
            <a:pPr marL="457200" marR="0" lvl="0" indent="-342900" algn="l" rtl="0">
              <a:lnSpc>
                <a:spcPct val="115000"/>
              </a:lnSpc>
              <a:spcBef>
                <a:spcPts val="0"/>
              </a:spcBef>
              <a:spcAft>
                <a:spcPts val="0"/>
              </a:spcAft>
              <a:buSzPts val="1800"/>
              <a:buChar char="●"/>
            </a:pPr>
            <a:r>
              <a:rPr lang="en"/>
              <a:t>Eight tribal members were killed by government forces in the Lake Sebu area (3 December 2017) </a:t>
            </a:r>
            <a:endParaRPr/>
          </a:p>
        </p:txBody>
      </p:sp>
      <p:pic>
        <p:nvPicPr>
          <p:cNvPr id="62" name="Shape 62"/>
          <p:cNvPicPr preferRelativeResize="0"/>
          <p:nvPr/>
        </p:nvPicPr>
        <p:blipFill>
          <a:blip r:embed="rId3">
            <a:alphaModFix/>
          </a:blip>
          <a:stretch>
            <a:fillRect/>
          </a:stretch>
        </p:blipFill>
        <p:spPr>
          <a:xfrm>
            <a:off x="4643121" y="311900"/>
            <a:ext cx="4189175" cy="2569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311700" y="445025"/>
            <a:ext cx="29391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Who’s involved</a:t>
            </a:r>
            <a:endParaRPr/>
          </a:p>
        </p:txBody>
      </p:sp>
      <p:sp>
        <p:nvSpPr>
          <p:cNvPr id="68" name="Shape 68"/>
          <p:cNvSpPr txBox="1">
            <a:spLocks noGrp="1"/>
          </p:cNvSpPr>
          <p:nvPr>
            <p:ph type="body" idx="1"/>
          </p:nvPr>
        </p:nvSpPr>
        <p:spPr>
          <a:xfrm>
            <a:off x="311700" y="1152475"/>
            <a:ext cx="37212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a:t>Canada</a:t>
            </a:r>
            <a:endParaRPr/>
          </a:p>
          <a:p>
            <a:pPr marL="457200" lvl="0" indent="-342900" rtl="0">
              <a:spcBef>
                <a:spcPts val="0"/>
              </a:spcBef>
              <a:spcAft>
                <a:spcPts val="0"/>
              </a:spcAft>
              <a:buSzPts val="1800"/>
              <a:buChar char="●"/>
            </a:pPr>
            <a:r>
              <a:rPr lang="en"/>
              <a:t>America</a:t>
            </a:r>
            <a:endParaRPr/>
          </a:p>
          <a:p>
            <a:pPr marL="457200" lvl="0" indent="-342900" rtl="0">
              <a:spcBef>
                <a:spcPts val="0"/>
              </a:spcBef>
              <a:spcAft>
                <a:spcPts val="0"/>
              </a:spcAft>
              <a:buSzPts val="1800"/>
              <a:buChar char="●"/>
            </a:pPr>
            <a:r>
              <a:rPr lang="en"/>
              <a:t>Mexico</a:t>
            </a:r>
            <a:endParaRPr/>
          </a:p>
          <a:p>
            <a:pPr marL="457200" lvl="0" indent="-342900" rtl="0">
              <a:spcBef>
                <a:spcPts val="0"/>
              </a:spcBef>
              <a:spcAft>
                <a:spcPts val="0"/>
              </a:spcAft>
              <a:buSzPts val="1800"/>
              <a:buChar char="●"/>
            </a:pPr>
            <a:r>
              <a:rPr lang="en"/>
              <a:t>Russia </a:t>
            </a:r>
            <a:endParaRPr/>
          </a:p>
          <a:p>
            <a:pPr marL="457200" lvl="0" indent="-342900" rtl="0">
              <a:spcBef>
                <a:spcPts val="0"/>
              </a:spcBef>
              <a:spcAft>
                <a:spcPts val="0"/>
              </a:spcAft>
              <a:buSzPts val="1800"/>
              <a:buChar char="●"/>
            </a:pPr>
            <a:r>
              <a:rPr lang="en"/>
              <a:t>Australia</a:t>
            </a:r>
            <a:endParaRPr/>
          </a:p>
        </p:txBody>
      </p:sp>
      <p:pic>
        <p:nvPicPr>
          <p:cNvPr id="69" name="Shape 69"/>
          <p:cNvPicPr preferRelativeResize="0"/>
          <p:nvPr/>
        </p:nvPicPr>
        <p:blipFill>
          <a:blip r:embed="rId3">
            <a:alphaModFix/>
          </a:blip>
          <a:stretch>
            <a:fillRect/>
          </a:stretch>
        </p:blipFill>
        <p:spPr>
          <a:xfrm>
            <a:off x="3030188" y="67448"/>
            <a:ext cx="3083626" cy="1734550"/>
          </a:xfrm>
          <a:prstGeom prst="rect">
            <a:avLst/>
          </a:prstGeom>
          <a:noFill/>
          <a:ln>
            <a:noFill/>
          </a:ln>
        </p:spPr>
      </p:pic>
      <p:pic>
        <p:nvPicPr>
          <p:cNvPr id="70" name="Shape 70"/>
          <p:cNvPicPr preferRelativeResize="0"/>
          <p:nvPr/>
        </p:nvPicPr>
        <p:blipFill>
          <a:blip r:embed="rId4">
            <a:alphaModFix/>
          </a:blip>
          <a:stretch>
            <a:fillRect/>
          </a:stretch>
        </p:blipFill>
        <p:spPr>
          <a:xfrm>
            <a:off x="3030200" y="1802000"/>
            <a:ext cx="1875800" cy="2506650"/>
          </a:xfrm>
          <a:prstGeom prst="rect">
            <a:avLst/>
          </a:prstGeom>
          <a:noFill/>
          <a:ln>
            <a:noFill/>
          </a:ln>
        </p:spPr>
      </p:pic>
      <p:pic>
        <p:nvPicPr>
          <p:cNvPr id="71" name="Shape 71"/>
          <p:cNvPicPr preferRelativeResize="0"/>
          <p:nvPr/>
        </p:nvPicPr>
        <p:blipFill>
          <a:blip r:embed="rId5">
            <a:alphaModFix/>
          </a:blip>
          <a:stretch>
            <a:fillRect/>
          </a:stretch>
        </p:blipFill>
        <p:spPr>
          <a:xfrm>
            <a:off x="6113825" y="67450"/>
            <a:ext cx="3009399" cy="2257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Potential alliances arising</a:t>
            </a:r>
            <a:endParaRPr/>
          </a:p>
        </p:txBody>
      </p:sp>
      <p:sp>
        <p:nvSpPr>
          <p:cNvPr id="77" name="Shape 7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SzPts val="1800"/>
              <a:buChar char="●"/>
            </a:pPr>
            <a:r>
              <a:rPr lang="en"/>
              <a:t>Greenpeace Canada </a:t>
            </a:r>
            <a:endParaRPr/>
          </a:p>
          <a:p>
            <a:pPr marL="914400" marR="0" lvl="1" indent="-342900" algn="l" rtl="0">
              <a:lnSpc>
                <a:spcPct val="115000"/>
              </a:lnSpc>
              <a:spcBef>
                <a:spcPts val="0"/>
              </a:spcBef>
              <a:spcAft>
                <a:spcPts val="0"/>
              </a:spcAft>
              <a:buClr>
                <a:schemeClr val="dk2"/>
              </a:buClr>
              <a:buSzPts val="1800"/>
              <a:buFont typeface="Arial"/>
              <a:buChar char="○"/>
            </a:pPr>
            <a:r>
              <a:rPr lang="en" sz="1800"/>
              <a:t>build strategic alliances with Indigenous communities </a:t>
            </a:r>
            <a:endParaRPr sz="1800"/>
          </a:p>
          <a:p>
            <a:pPr marL="914400" marR="0" lvl="1" indent="-342900" algn="l" rtl="0">
              <a:lnSpc>
                <a:spcPct val="115000"/>
              </a:lnSpc>
              <a:spcBef>
                <a:spcPts val="0"/>
              </a:spcBef>
              <a:spcAft>
                <a:spcPts val="0"/>
              </a:spcAft>
              <a:buSzPts val="1800"/>
              <a:buChar char="○"/>
            </a:pPr>
            <a:r>
              <a:rPr lang="en" sz="1800"/>
              <a:t>engage with these indigenous communities to negotiate with FPIC</a:t>
            </a:r>
            <a:endParaRPr sz="1800"/>
          </a:p>
          <a:p>
            <a:pPr marL="0" marR="0" lvl="0" indent="0" algn="l" rtl="0">
              <a:lnSpc>
                <a:spcPct val="115000"/>
              </a:lnSpc>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Miscellaneous important information</a:t>
            </a:r>
            <a:endParaRPr/>
          </a:p>
        </p:txBody>
      </p:sp>
      <p:sp>
        <p:nvSpPr>
          <p:cNvPr id="83" name="Shape 8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a:solidFill>
                  <a:srgbClr val="1E1E1E"/>
                </a:solidFill>
                <a:highlight>
                  <a:srgbClr val="FFFFFF"/>
                </a:highlight>
                <a:latin typeface="Roboto"/>
                <a:ea typeface="Roboto"/>
                <a:cs typeface="Roboto"/>
                <a:sym typeface="Roboto"/>
              </a:rPr>
              <a:t>Interrelated issues regarding indigenous people</a:t>
            </a:r>
            <a:endParaRPr>
              <a:solidFill>
                <a:srgbClr val="1E1E1E"/>
              </a:solidFill>
              <a:highlight>
                <a:srgbClr val="FFFFFF"/>
              </a:highlight>
              <a:latin typeface="Roboto"/>
              <a:ea typeface="Roboto"/>
              <a:cs typeface="Roboto"/>
              <a:sym typeface="Roboto"/>
            </a:endParaRPr>
          </a:p>
          <a:p>
            <a:pPr marL="914400" lvl="1" indent="-342900" rtl="0">
              <a:spcBef>
                <a:spcPts val="0"/>
              </a:spcBef>
              <a:spcAft>
                <a:spcPts val="0"/>
              </a:spcAft>
              <a:buSzPts val="1800"/>
              <a:buChar char="○"/>
            </a:pPr>
            <a:r>
              <a:rPr lang="en" sz="1800">
                <a:solidFill>
                  <a:srgbClr val="1E1E1E"/>
                </a:solidFill>
                <a:highlight>
                  <a:srgbClr val="FFFFFF"/>
                </a:highlight>
                <a:latin typeface="Roboto"/>
                <a:ea typeface="Roboto"/>
                <a:cs typeface="Roboto"/>
                <a:sym typeface="Roboto"/>
              </a:rPr>
              <a:t>outside interests want to exploit the land (government, MNCs)</a:t>
            </a:r>
            <a:endParaRPr sz="1800">
              <a:solidFill>
                <a:srgbClr val="1E1E1E"/>
              </a:solidFill>
              <a:highlight>
                <a:srgbClr val="FFFFFF"/>
              </a:highlight>
              <a:latin typeface="Roboto"/>
              <a:ea typeface="Roboto"/>
              <a:cs typeface="Roboto"/>
              <a:sym typeface="Roboto"/>
            </a:endParaRPr>
          </a:p>
          <a:p>
            <a:pPr marL="914400" lvl="1" indent="-342900" rtl="0">
              <a:spcBef>
                <a:spcPts val="0"/>
              </a:spcBef>
              <a:spcAft>
                <a:spcPts val="0"/>
              </a:spcAft>
              <a:buSzPts val="1800"/>
              <a:buChar char="○"/>
            </a:pPr>
            <a:r>
              <a:rPr lang="en" sz="1800">
                <a:solidFill>
                  <a:srgbClr val="1E1E1E"/>
                </a:solidFill>
                <a:highlight>
                  <a:srgbClr val="FFFFFF"/>
                </a:highlight>
                <a:latin typeface="Roboto"/>
                <a:ea typeface="Roboto"/>
                <a:cs typeface="Roboto"/>
                <a:sym typeface="Roboto"/>
              </a:rPr>
              <a:t>environmental defenders who try to protect their land get: </a:t>
            </a:r>
            <a:endParaRPr sz="1800">
              <a:solidFill>
                <a:srgbClr val="1E1E1E"/>
              </a:solidFill>
              <a:highlight>
                <a:srgbClr val="FFFFFF"/>
              </a:highlight>
              <a:latin typeface="Roboto"/>
              <a:ea typeface="Roboto"/>
              <a:cs typeface="Roboto"/>
              <a:sym typeface="Roboto"/>
            </a:endParaRPr>
          </a:p>
          <a:p>
            <a:pPr marL="1371600" lvl="2" indent="-342900" rtl="0">
              <a:spcBef>
                <a:spcPts val="0"/>
              </a:spcBef>
              <a:spcAft>
                <a:spcPts val="0"/>
              </a:spcAft>
              <a:buSzPts val="1800"/>
              <a:buChar char="■"/>
            </a:pPr>
            <a:r>
              <a:rPr lang="en" sz="1800">
                <a:solidFill>
                  <a:srgbClr val="1E1E1E"/>
                </a:solidFill>
                <a:highlight>
                  <a:srgbClr val="FFFFFF"/>
                </a:highlight>
                <a:latin typeface="Roboto"/>
                <a:ea typeface="Roboto"/>
                <a:cs typeface="Roboto"/>
                <a:sym typeface="Roboto"/>
              </a:rPr>
              <a:t>Charged </a:t>
            </a:r>
            <a:endParaRPr sz="1800">
              <a:solidFill>
                <a:srgbClr val="1E1E1E"/>
              </a:solidFill>
              <a:highlight>
                <a:srgbClr val="FFFFFF"/>
              </a:highlight>
              <a:latin typeface="Roboto"/>
              <a:ea typeface="Roboto"/>
              <a:cs typeface="Roboto"/>
              <a:sym typeface="Roboto"/>
            </a:endParaRPr>
          </a:p>
          <a:p>
            <a:pPr marL="1371600" lvl="2" indent="-342900" rtl="0">
              <a:spcBef>
                <a:spcPts val="0"/>
              </a:spcBef>
              <a:spcAft>
                <a:spcPts val="0"/>
              </a:spcAft>
              <a:buSzPts val="1800"/>
              <a:buChar char="■"/>
            </a:pPr>
            <a:r>
              <a:rPr lang="en" sz="1800">
                <a:solidFill>
                  <a:srgbClr val="1E1E1E"/>
                </a:solidFill>
                <a:highlight>
                  <a:srgbClr val="FFFFFF"/>
                </a:highlight>
                <a:latin typeface="Roboto"/>
                <a:ea typeface="Roboto"/>
                <a:cs typeface="Roboto"/>
                <a:sym typeface="Roboto"/>
              </a:rPr>
              <a:t>Threatened</a:t>
            </a:r>
            <a:endParaRPr sz="1800">
              <a:solidFill>
                <a:srgbClr val="1E1E1E"/>
              </a:solidFill>
              <a:highlight>
                <a:srgbClr val="FFFFFF"/>
              </a:highlight>
              <a:latin typeface="Roboto"/>
              <a:ea typeface="Roboto"/>
              <a:cs typeface="Roboto"/>
              <a:sym typeface="Roboto"/>
            </a:endParaRPr>
          </a:p>
          <a:p>
            <a:pPr marL="1371600" lvl="2" indent="-342900" rtl="0">
              <a:spcBef>
                <a:spcPts val="0"/>
              </a:spcBef>
              <a:spcAft>
                <a:spcPts val="0"/>
              </a:spcAft>
              <a:buSzPts val="1800"/>
              <a:buChar char="■"/>
            </a:pPr>
            <a:r>
              <a:rPr lang="en" sz="1800">
                <a:solidFill>
                  <a:srgbClr val="1E1E1E"/>
                </a:solidFill>
                <a:highlight>
                  <a:srgbClr val="FFFFFF"/>
                </a:highlight>
                <a:latin typeface="Roboto"/>
                <a:ea typeface="Roboto"/>
                <a:cs typeface="Roboto"/>
                <a:sym typeface="Roboto"/>
              </a:rPr>
              <a:t>Killed </a:t>
            </a:r>
            <a:endParaRPr sz="1800"/>
          </a:p>
        </p:txBody>
      </p:sp>
      <p:pic>
        <p:nvPicPr>
          <p:cNvPr id="84" name="Shape 84"/>
          <p:cNvPicPr preferRelativeResize="0"/>
          <p:nvPr/>
        </p:nvPicPr>
        <p:blipFill>
          <a:blip r:embed="rId3">
            <a:alphaModFix/>
          </a:blip>
          <a:stretch>
            <a:fillRect/>
          </a:stretch>
        </p:blipFill>
        <p:spPr>
          <a:xfrm>
            <a:off x="4260825" y="2300475"/>
            <a:ext cx="3918251" cy="26121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Sources</a:t>
            </a:r>
            <a:endParaRPr/>
          </a:p>
        </p:txBody>
      </p:sp>
      <p:sp>
        <p:nvSpPr>
          <p:cNvPr id="90" name="Shape 9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u="sng">
                <a:solidFill>
                  <a:schemeClr val="hlink"/>
                </a:solidFill>
                <a:hlinkClick r:id="rId3"/>
              </a:rPr>
              <a:t>https://canadians.org/blog/trudeaus-legislative-framework-indigenous-rights-should-begin-rethink-bill-c-69</a:t>
            </a:r>
            <a:endParaRPr/>
          </a:p>
          <a:p>
            <a:pPr marL="457200" lvl="0" indent="-342900" rtl="0">
              <a:spcBef>
                <a:spcPts val="0"/>
              </a:spcBef>
              <a:spcAft>
                <a:spcPts val="0"/>
              </a:spcAft>
              <a:buSzPts val="1800"/>
              <a:buChar char="●"/>
            </a:pPr>
            <a:r>
              <a:rPr lang="en" u="sng">
                <a:solidFill>
                  <a:schemeClr val="hlink"/>
                </a:solidFill>
                <a:hlinkClick r:id="rId4"/>
              </a:rPr>
              <a:t>https://www.un.org/development/desa/indigenouspeoples/unpfii-sessions-2/newmembers.html</a:t>
            </a:r>
            <a:endParaRPr/>
          </a:p>
          <a:p>
            <a:pPr marL="457200" lvl="0" indent="-342900">
              <a:spcBef>
                <a:spcPts val="0"/>
              </a:spcBef>
              <a:spcAft>
                <a:spcPts val="0"/>
              </a:spcAft>
              <a:buSzPts val="1800"/>
              <a:buChar char="●"/>
            </a:pP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299</Words>
  <Application>Microsoft Office PowerPoint</Application>
  <PresentationFormat>On-screen Show (16:9)</PresentationFormat>
  <Paragraphs>35</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Roboto</vt:lpstr>
      <vt:lpstr>Simple Light</vt:lpstr>
      <vt:lpstr>Report Update</vt:lpstr>
      <vt:lpstr>Updates on the topic</vt:lpstr>
      <vt:lpstr>Who’s involved</vt:lpstr>
      <vt:lpstr>Potential alliances arising</vt:lpstr>
      <vt:lpstr>Miscellaneous important information</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Update</dc:title>
  <dc:creator>Ermis Agelopoulos</dc:creator>
  <cp:lastModifiedBy>Si Yun Ee</cp:lastModifiedBy>
  <cp:revision>2</cp:revision>
  <dcterms:modified xsi:type="dcterms:W3CDTF">2018-04-04T08:01:05Z</dcterms:modified>
</cp:coreProperties>
</file>